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6" r:id="rId2"/>
    <p:sldId id="273" r:id="rId3"/>
    <p:sldId id="274" r:id="rId4"/>
    <p:sldId id="256" r:id="rId5"/>
    <p:sldId id="257" r:id="rId6"/>
    <p:sldId id="258" r:id="rId7"/>
    <p:sldId id="259" r:id="rId8"/>
    <p:sldId id="260" r:id="rId9"/>
    <p:sldId id="265" r:id="rId10"/>
    <p:sldId id="268" r:id="rId11"/>
    <p:sldId id="263" r:id="rId12"/>
    <p:sldId id="261" r:id="rId13"/>
    <p:sldId id="264" r:id="rId14"/>
    <p:sldId id="267" r:id="rId15"/>
    <p:sldId id="269" r:id="rId16"/>
    <p:sldId id="270" r:id="rId17"/>
    <p:sldId id="271" r:id="rId18"/>
    <p:sldId id="272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20" autoAdjust="0"/>
  </p:normalViewPr>
  <p:slideViewPr>
    <p:cSldViewPr snapToGrid="0">
      <p:cViewPr varScale="1">
        <p:scale>
          <a:sx n="110" d="100"/>
          <a:sy n="110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4D72A-DAC4-4504-8820-8837931C8712}" type="datetimeFigureOut">
              <a:rPr lang="en-US" smtClean="0"/>
              <a:t>02/12/20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4C731-B0A1-4AFF-9E0E-9A5C23A26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5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4C731-B0A1-4AFF-9E0E-9A5C23A264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80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4C731-B0A1-4AFF-9E0E-9A5C23A264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70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4C731-B0A1-4AFF-9E0E-9A5C23A264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76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78EB7-8D23-4DF4-8A47-5395EDF4F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BA88D-0640-45C9-8FB2-33A8EDDF1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8FBDB-F567-4077-83B6-A13653E3D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3DEA-8676-4EEE-AC1C-A5EF2AA0AD07}" type="datetimeFigureOut">
              <a:rPr lang="en-US" smtClean="0"/>
              <a:t>02/12/20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33258-0B9F-4AA1-B342-DBDDC6DCB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79CE6-81E0-48AA-8AC1-8B5EDAB02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9EE0E-4D29-4DB7-89A1-9B67926CA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16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5762-6545-440B-AC91-D1A1FE826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D29ED7-1968-44A6-A08F-1C47FEA3D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A5E6B-2EE1-4E70-80AE-DBA0231D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3DEA-8676-4EEE-AC1C-A5EF2AA0AD07}" type="datetimeFigureOut">
              <a:rPr lang="en-US" smtClean="0"/>
              <a:t>02/12/20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1AC7C-39E4-4A41-B8C1-B3AD59CF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BF73D-ECA1-4394-9317-B3FF7EC5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9EE0E-4D29-4DB7-89A1-9B67926CA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2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25340F-951F-41F8-8295-DA14AE806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7804CC-041C-4D9E-8D1E-E9FFD66CD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407A5-48D1-4E5B-9904-B173B76E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3DEA-8676-4EEE-AC1C-A5EF2AA0AD07}" type="datetimeFigureOut">
              <a:rPr lang="en-US" smtClean="0"/>
              <a:t>02/12/20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9C889-29A7-4D09-A9D0-0200AEFEA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B99CE-CA1F-4972-A954-8D0CD1CA2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9EE0E-4D29-4DB7-89A1-9B67926CA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4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E2CF8-425B-465C-91F9-0AEDD605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4E15B-246D-41F9-B3BB-67B239774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9D57E-1FA5-45A1-AA5A-021EA6C3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3DEA-8676-4EEE-AC1C-A5EF2AA0AD07}" type="datetimeFigureOut">
              <a:rPr lang="en-US" smtClean="0"/>
              <a:t>02/12/20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3B8BA-0F6B-40B8-8E04-C5171AA3E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81B92-422B-4735-8B58-CC8B57B9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9EE0E-4D29-4DB7-89A1-9B67926CA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77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F36D-440E-41DF-98A8-C92309394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FF4D6-749B-4916-983F-A33DE5C7B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D5C10-6B89-49EF-B345-B0F54995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3DEA-8676-4EEE-AC1C-A5EF2AA0AD07}" type="datetimeFigureOut">
              <a:rPr lang="en-US" smtClean="0"/>
              <a:t>02/12/20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0F3EF-E083-4D03-91CE-5CBEB40D2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5E5DD-5224-4FE9-9A4F-615F8420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9EE0E-4D29-4DB7-89A1-9B67926CA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22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BE28C-77F2-42A2-BCF8-1A0DD81B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5BE65-EE08-4A92-BE34-3AD406B73A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A30D7-AB27-4D05-8103-64F5C834B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EBBE5-F7EF-46E4-A4C3-3047198AC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3DEA-8676-4EEE-AC1C-A5EF2AA0AD07}" type="datetimeFigureOut">
              <a:rPr lang="en-US" smtClean="0"/>
              <a:t>02/12/20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3D4ED-BDE8-4352-BEE6-05AC1ED13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7E00A-0D00-47ED-848B-A02A3510B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9EE0E-4D29-4DB7-89A1-9B67926CA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49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7483D-9631-4993-81A1-F8FD74C24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1CDD5-8086-467D-8509-6E6E972FC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CF1F30-25F2-44FD-968C-0A8861049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9B9BC-0355-433E-8FF2-6D3BB47FE5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305CF1-A903-46B3-85C7-4A58462F2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41E8E3-F11E-4763-BF15-916AED91F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3DEA-8676-4EEE-AC1C-A5EF2AA0AD07}" type="datetimeFigureOut">
              <a:rPr lang="en-US" smtClean="0"/>
              <a:t>02/12/20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BB52C-4386-4B87-86FC-4237ACBB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3DC947-AD72-4B1A-A89B-BEF88EB6F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9EE0E-4D29-4DB7-89A1-9B67926CA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5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20C1-9A1D-4CFE-9403-24A9E271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5F4F5C-9BF7-4BE3-95C6-567F0AE0B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3DEA-8676-4EEE-AC1C-A5EF2AA0AD07}" type="datetimeFigureOut">
              <a:rPr lang="en-US" smtClean="0"/>
              <a:t>02/12/20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CFB19A-CF43-4CDC-9A4A-A5BBADD0A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64B66-D0A8-4B79-AD6F-9C58CCED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9EE0E-4D29-4DB7-89A1-9B67926CA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11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644313-8063-4FFB-BC02-483E78EA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3DEA-8676-4EEE-AC1C-A5EF2AA0AD07}" type="datetimeFigureOut">
              <a:rPr lang="en-US" smtClean="0"/>
              <a:t>02/12/20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089E70-11AA-42E0-B64B-2DE9EF51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C5DD2-1738-4AD9-9841-C200FEDC1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9EE0E-4D29-4DB7-89A1-9B67926CA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86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D0B9-5F5C-4E9A-89F5-FD3C07567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C5D5D-3E77-4848-A471-C3AC3970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DE59F-5210-4EAC-950E-C0F74A0EE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58F24-EE1A-4F0F-A9B6-0EE031526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3DEA-8676-4EEE-AC1C-A5EF2AA0AD07}" type="datetimeFigureOut">
              <a:rPr lang="en-US" smtClean="0"/>
              <a:t>02/12/20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C449D-465F-4B80-AECF-C70EFA53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49A8F-4B45-4A90-867D-6627F346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9EE0E-4D29-4DB7-89A1-9B67926CA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89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DA54-6111-4134-AF83-9C91E08F1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B938C8-A185-4399-BA2C-0B56D1A0A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FF4DD3-B5B5-43C4-85AE-C5F5450FE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CF9DA-79DC-4344-960D-22583A5C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3DEA-8676-4EEE-AC1C-A5EF2AA0AD07}" type="datetimeFigureOut">
              <a:rPr lang="en-US" smtClean="0"/>
              <a:t>02/12/20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45567-6C18-4A34-94A3-CDCE329A0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60E28-10B3-4513-B959-6594F2D4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9EE0E-4D29-4DB7-89A1-9B67926CA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1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C41701-CA10-43BE-8F52-CC05899C1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B930D-4D22-4C50-B880-40E74126B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8992A-0373-45D4-B9EB-71055056A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73DEA-8676-4EEE-AC1C-A5EF2AA0AD07}" type="datetimeFigureOut">
              <a:rPr lang="en-US" smtClean="0"/>
              <a:t>02/12/20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FD4D6-7711-4F2D-910D-BAE05A2EE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DEDFD-FB4A-45A8-9B4E-52B3DB2AF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9EE0E-4D29-4DB7-89A1-9B67926CA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94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rmcuob/tkinter-workshop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94922E9-37D3-4BDF-BD52-5EF35FFE4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1440"/>
            <a:ext cx="9144000" cy="1655762"/>
          </a:xfrm>
        </p:spPr>
        <p:txBody>
          <a:bodyPr>
            <a:noAutofit/>
          </a:bodyPr>
          <a:lstStyle/>
          <a:p>
            <a:r>
              <a:rPr lang="en-US" i="1" dirty="0">
                <a:latin typeface="+mj-lt"/>
              </a:rPr>
              <a:t>Take your seats</a:t>
            </a:r>
          </a:p>
          <a:p>
            <a:r>
              <a:rPr lang="en-US" i="1" dirty="0">
                <a:latin typeface="+mj-lt"/>
              </a:rPr>
              <a:t>This workshop will begin soon</a:t>
            </a:r>
          </a:p>
          <a:p>
            <a:r>
              <a:rPr lang="en-US" b="1" dirty="0">
                <a:latin typeface="+mj-lt"/>
              </a:rPr>
              <a:t>Make sure you visit and download the contents @ </a:t>
            </a:r>
            <a:r>
              <a:rPr lang="en-US" b="1" dirty="0">
                <a:latin typeface="+mj-lt"/>
                <a:hlinkClick r:id="rId2"/>
              </a:rPr>
              <a:t>https://github.com/rmcuob/tkinter-workshop</a:t>
            </a:r>
            <a:endParaRPr lang="en-US" b="1" dirty="0">
              <a:latin typeface="+mj-lt"/>
            </a:endParaRPr>
          </a:p>
          <a:p>
            <a:r>
              <a:rPr lang="en-US" u="sng" dirty="0">
                <a:latin typeface="+mj-lt"/>
              </a:rPr>
              <a:t>to follow along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FE3B889-4A67-4D2B-8033-07CA0FEFD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03" y="1087816"/>
            <a:ext cx="8647194" cy="24566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B189291-2190-4344-97F1-3DB4D60E7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811" y="5551452"/>
            <a:ext cx="354734" cy="35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76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using a computer&#10;&#10;Description automatically generated">
            <a:extLst>
              <a:ext uri="{FF2B5EF4-FFF2-40B4-BE49-F238E27FC236}">
                <a16:creationId xmlns:a16="http://schemas.microsoft.com/office/drawing/2014/main" id="{CE62EC30-1B75-4A38-8A29-253FC0094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3" r="16237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sp>
        <p:nvSpPr>
          <p:cNvPr id="19" name="Freeform 28">
            <a:extLst>
              <a:ext uri="{FF2B5EF4-FFF2-40B4-BE49-F238E27FC236}">
                <a16:creationId xmlns:a16="http://schemas.microsoft.com/office/drawing/2014/main" id="{2B70B725-07B0-4EB9-A2D7-AE7B6CFFE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73338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5B2C47C6-EA4D-46C3-8760-73C091352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135F9-655E-4513-AED3-58830BD3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908" y="370013"/>
            <a:ext cx="4973025" cy="1063625"/>
          </a:xfrm>
        </p:spPr>
        <p:txBody>
          <a:bodyPr>
            <a:normAutofit/>
          </a:bodyPr>
          <a:lstStyle/>
          <a:p>
            <a:r>
              <a:rPr lang="en-US" dirty="0"/>
              <a:t>The config function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31478D-6418-4269-AD0A-22762537C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4039" y="1536826"/>
            <a:ext cx="7161017" cy="415436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def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changeText</a:t>
            </a:r>
            <a:r>
              <a:rPr lang="en-US" sz="2000" dirty="0"/>
              <a:t>(): </a:t>
            </a:r>
            <a:r>
              <a:rPr lang="en-US" sz="2000" dirty="0">
                <a:solidFill>
                  <a:srgbClr val="C00000"/>
                </a:solidFill>
              </a:rPr>
              <a:t># function to be called when button is pressed</a:t>
            </a:r>
          </a:p>
          <a:p>
            <a:pPr marL="0" indent="0">
              <a:buNone/>
            </a:pPr>
            <a:r>
              <a:rPr lang="en-US" sz="2000" dirty="0"/>
              <a:t>    button1</a:t>
            </a:r>
            <a:r>
              <a:rPr lang="en-US" sz="2000" dirty="0">
                <a:solidFill>
                  <a:schemeClr val="accent2"/>
                </a:solidFill>
              </a:rPr>
              <a:t>.</a:t>
            </a:r>
            <a:r>
              <a:rPr lang="en-US" sz="2000" dirty="0">
                <a:solidFill>
                  <a:srgbClr val="0070C0"/>
                </a:solidFill>
              </a:rPr>
              <a:t>config</a:t>
            </a:r>
            <a:r>
              <a:rPr lang="en-US" sz="2000" dirty="0">
                <a:solidFill>
                  <a:schemeClr val="accent2"/>
                </a:solidFill>
              </a:rPr>
              <a:t>(text= </a:t>
            </a:r>
            <a:r>
              <a:rPr lang="en-US" sz="2000" dirty="0"/>
              <a:t>"Text changed")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# Adding a button widget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button1 = </a:t>
            </a:r>
            <a:r>
              <a:rPr lang="en-US" sz="2000" dirty="0">
                <a:solidFill>
                  <a:schemeClr val="accent1"/>
                </a:solidFill>
              </a:rPr>
              <a:t>Button</a:t>
            </a:r>
            <a:r>
              <a:rPr lang="en-US" sz="2000" dirty="0"/>
              <a:t>(root,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text</a:t>
            </a:r>
            <a:r>
              <a:rPr lang="en-US" sz="2000" dirty="0"/>
              <a:t>="Welcome to tkinter",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font</a:t>
            </a:r>
            <a:r>
              <a:rPr lang="en-US" sz="2000" dirty="0"/>
              <a:t>=("arial", 16, "bold", "italic"),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2"/>
                </a:solidFill>
              </a:rPr>
              <a:t>fg</a:t>
            </a:r>
            <a:r>
              <a:rPr lang="en-US" sz="2000" dirty="0"/>
              <a:t>="red",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2"/>
                </a:solidFill>
              </a:rPr>
              <a:t>bg</a:t>
            </a:r>
            <a:r>
              <a:rPr lang="en-US" sz="2000" dirty="0"/>
              <a:t>="yellow",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relief</a:t>
            </a:r>
            <a:r>
              <a:rPr lang="en-US" sz="2000" dirty="0"/>
              <a:t>="solid“,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2"/>
                </a:solidFill>
              </a:rPr>
              <a:t>padx</a:t>
            </a:r>
            <a:r>
              <a:rPr lang="en-US" sz="2000" dirty="0"/>
              <a:t>=10,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2"/>
                </a:solidFill>
              </a:rPr>
              <a:t>pady</a:t>
            </a:r>
            <a:r>
              <a:rPr lang="en-US" sz="2000" dirty="0"/>
              <a:t>=10,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command</a:t>
            </a:r>
            <a:r>
              <a:rPr lang="en-US" sz="2000" dirty="0"/>
              <a:t> = </a:t>
            </a:r>
            <a:r>
              <a:rPr lang="en-US" sz="2000" dirty="0" err="1"/>
              <a:t>changeText</a:t>
            </a:r>
            <a:r>
              <a:rPr lang="en-US" sz="2000" dirty="0"/>
              <a:t>)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89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3A84CAE-14C4-4E8B-B459-1CD23E1A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051" y="233199"/>
            <a:ext cx="6199902" cy="744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Creating an Entry Widget</a:t>
            </a:r>
          </a:p>
        </p:txBody>
      </p:sp>
      <p:pic>
        <p:nvPicPr>
          <p:cNvPr id="11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7C887B3E-9310-4BEF-A14C-1D5D817F0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65" y="1051272"/>
            <a:ext cx="4805893" cy="3845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81D858-10D9-48B1-A17F-045610F04319}"/>
              </a:ext>
            </a:extLst>
          </p:cNvPr>
          <p:cNvSpPr txBox="1"/>
          <p:nvPr/>
        </p:nvSpPr>
        <p:spPr>
          <a:xfrm>
            <a:off x="5483355" y="1210762"/>
            <a:ext cx="5255015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1 : Create a string Variable</a:t>
            </a:r>
          </a:p>
          <a:p>
            <a:endParaRPr lang="en-US" sz="2400" dirty="0"/>
          </a:p>
          <a:p>
            <a:r>
              <a:rPr lang="en-US" sz="2400" dirty="0"/>
              <a:t>Definition:</a:t>
            </a:r>
          </a:p>
          <a:p>
            <a:r>
              <a:rPr lang="en-US" sz="2000" dirty="0">
                <a:solidFill>
                  <a:srgbClr val="00B050"/>
                </a:solidFill>
              </a:rPr>
              <a:t>Variables that can be used with most entry widgets to track changes to the entered value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sz="2400" dirty="0"/>
              <a:t>Format:</a:t>
            </a:r>
          </a:p>
          <a:p>
            <a:r>
              <a:rPr lang="en-US" sz="2000" dirty="0">
                <a:solidFill>
                  <a:srgbClr val="00B050"/>
                </a:solidFill>
              </a:rPr>
              <a:t>var = StringVar() </a:t>
            </a:r>
            <a:r>
              <a:rPr lang="en-US" sz="2000" dirty="0">
                <a:solidFill>
                  <a:srgbClr val="C00000"/>
                </a:solidFill>
              </a:rPr>
              <a:t># where var is any variable name of your choice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r>
              <a:rPr lang="en-US" sz="2400" dirty="0"/>
              <a:t>Methods:</a:t>
            </a:r>
          </a:p>
          <a:p>
            <a:r>
              <a:rPr lang="en-US" sz="2000" dirty="0">
                <a:solidFill>
                  <a:srgbClr val="00B050"/>
                </a:solidFill>
              </a:rPr>
              <a:t>var.get() </a:t>
            </a:r>
            <a:r>
              <a:rPr lang="en-US" sz="2000" dirty="0">
                <a:solidFill>
                  <a:srgbClr val="C00000"/>
                </a:solidFill>
              </a:rPr>
              <a:t>#The get method returns the current value of the variable</a:t>
            </a:r>
          </a:p>
          <a:p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rgbClr val="00B050"/>
                </a:solidFill>
              </a:rPr>
              <a:t>var.set(&lt;string&gt;) </a:t>
            </a:r>
            <a:r>
              <a:rPr lang="en-US" sz="2000" dirty="0">
                <a:solidFill>
                  <a:srgbClr val="C00000"/>
                </a:solidFill>
              </a:rPr>
              <a:t># The set method updates the variable</a:t>
            </a:r>
          </a:p>
          <a:p>
            <a:endParaRPr lang="en-US" sz="2400" dirty="0">
              <a:solidFill>
                <a:srgbClr val="00B050"/>
              </a:solidFill>
            </a:endParaRPr>
          </a:p>
          <a:p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57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AA5D2F-B12B-4B0B-8ACC-FE6FF58C1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4" r="1" b="24950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sp>
        <p:nvSpPr>
          <p:cNvPr id="12" name="Freeform 28">
            <a:extLst>
              <a:ext uri="{FF2B5EF4-FFF2-40B4-BE49-F238E27FC236}">
                <a16:creationId xmlns:a16="http://schemas.microsoft.com/office/drawing/2014/main" id="{2B70B725-07B0-4EB9-A2D7-AE7B6CFFE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73338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B2C47C6-EA4D-46C3-8760-73C091352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D4F37-C3A0-4C70-ADAD-D0326BC5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Let’s add some Widgets!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B89824F7-7FDE-4CA7-98B8-9467E2333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To add an Entry: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username = </a:t>
            </a:r>
            <a:r>
              <a:rPr lang="en-US" sz="2400" dirty="0">
                <a:solidFill>
                  <a:schemeClr val="accent1"/>
                </a:solidFill>
              </a:rPr>
              <a:t>StringVar</a:t>
            </a:r>
            <a:r>
              <a:rPr lang="en-US" sz="2400" dirty="0"/>
              <a:t>() </a:t>
            </a:r>
            <a:r>
              <a:rPr lang="en-US" sz="2400" dirty="0">
                <a:solidFill>
                  <a:srgbClr val="C00000"/>
                </a:solidFill>
              </a:rPr>
              <a:t># create a string variable</a:t>
            </a:r>
          </a:p>
          <a:p>
            <a:pPr marL="0" indent="0">
              <a:buNone/>
            </a:pPr>
            <a:r>
              <a:rPr lang="en-US" sz="2400" dirty="0"/>
              <a:t>entry1 = </a:t>
            </a:r>
            <a:r>
              <a:rPr lang="en-US" sz="2400" dirty="0">
                <a:solidFill>
                  <a:schemeClr val="accent1"/>
                </a:solidFill>
              </a:rPr>
              <a:t>Entry</a:t>
            </a:r>
            <a:r>
              <a:rPr lang="en-US" sz="2400" dirty="0"/>
              <a:t>(root, </a:t>
            </a:r>
            <a:r>
              <a:rPr lang="en-US" sz="2400" dirty="0">
                <a:solidFill>
                  <a:schemeClr val="accent2"/>
                </a:solidFill>
              </a:rPr>
              <a:t>textvar</a:t>
            </a:r>
            <a:r>
              <a:rPr lang="en-US" sz="2400" dirty="0"/>
              <a:t>=username) </a:t>
            </a:r>
            <a:r>
              <a:rPr lang="en-US" sz="2400" dirty="0">
                <a:solidFill>
                  <a:srgbClr val="C00000"/>
                </a:solidFill>
              </a:rPr>
              <a:t># creates an entry widget</a:t>
            </a:r>
          </a:p>
          <a:p>
            <a:pPr marL="0" indent="0">
              <a:buNone/>
            </a:pPr>
            <a:r>
              <a:rPr lang="en-US" sz="2400" dirty="0"/>
              <a:t>username.</a:t>
            </a:r>
            <a:r>
              <a:rPr lang="en-US" sz="2400" dirty="0">
                <a:solidFill>
                  <a:schemeClr val="accent1"/>
                </a:solidFill>
              </a:rPr>
              <a:t>set</a:t>
            </a:r>
            <a:r>
              <a:rPr lang="en-US" sz="2400" dirty="0"/>
              <a:t>(“click me”)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8544C-7C1F-44A9-B44D-FAB06E4F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46" y="4061779"/>
            <a:ext cx="3318230" cy="244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25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using a computer&#10;&#10;Description automatically generated">
            <a:extLst>
              <a:ext uri="{FF2B5EF4-FFF2-40B4-BE49-F238E27FC236}">
                <a16:creationId xmlns:a16="http://schemas.microsoft.com/office/drawing/2014/main" id="{CE62EC30-1B75-4A38-8A29-253FC0094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3" r="16237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sp>
        <p:nvSpPr>
          <p:cNvPr id="19" name="Freeform 28">
            <a:extLst>
              <a:ext uri="{FF2B5EF4-FFF2-40B4-BE49-F238E27FC236}">
                <a16:creationId xmlns:a16="http://schemas.microsoft.com/office/drawing/2014/main" id="{2B70B725-07B0-4EB9-A2D7-AE7B6CFFE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73338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5B2C47C6-EA4D-46C3-8760-73C091352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135F9-655E-4513-AED3-58830BD3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6965" y="365125"/>
            <a:ext cx="7551567" cy="1063625"/>
          </a:xfrm>
        </p:spPr>
        <p:txBody>
          <a:bodyPr>
            <a:normAutofit fontScale="90000"/>
          </a:bodyPr>
          <a:lstStyle/>
          <a:p>
            <a:r>
              <a:rPr lang="en-US" dirty="0"/>
              <a:t>The bind function (event handling)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31478D-6418-4269-AD0A-22762537C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4039" y="1536826"/>
            <a:ext cx="7161017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def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70C0"/>
                </a:solidFill>
              </a:rPr>
              <a:t>entry1pressed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2"/>
                </a:solidFill>
              </a:rPr>
              <a:t>event</a:t>
            </a:r>
            <a:r>
              <a:rPr lang="en-US" sz="2000" dirty="0"/>
              <a:t>): </a:t>
            </a:r>
            <a:r>
              <a:rPr lang="en-US" sz="2000" dirty="0">
                <a:solidFill>
                  <a:srgbClr val="C00000"/>
                </a:solidFill>
              </a:rPr>
              <a:t># call-back function</a:t>
            </a:r>
          </a:p>
          <a:p>
            <a:pPr marL="0" indent="0">
              <a:buNone/>
            </a:pPr>
            <a:r>
              <a:rPr lang="en-US" sz="2000" dirty="0"/>
              <a:t>    if(username.</a:t>
            </a:r>
            <a:r>
              <a:rPr lang="en-US" sz="2000" dirty="0">
                <a:solidFill>
                  <a:schemeClr val="accent1"/>
                </a:solidFill>
              </a:rPr>
              <a:t>get</a:t>
            </a:r>
            <a:r>
              <a:rPr lang="en-US" sz="2000" dirty="0"/>
              <a:t>() == "</a:t>
            </a:r>
            <a:r>
              <a:rPr lang="en-US" sz="2000" dirty="0">
                <a:solidFill>
                  <a:schemeClr val="accent1"/>
                </a:solidFill>
              </a:rPr>
              <a:t>username</a:t>
            </a:r>
            <a:r>
              <a:rPr lang="en-US" sz="2000" dirty="0"/>
              <a:t>"):</a:t>
            </a:r>
          </a:p>
          <a:p>
            <a:pPr marL="0" indent="0">
              <a:buNone/>
            </a:pPr>
            <a:r>
              <a:rPr lang="en-US" sz="2000" dirty="0"/>
              <a:t>        username.</a:t>
            </a:r>
            <a:r>
              <a:rPr lang="en-US" sz="2000" dirty="0">
                <a:solidFill>
                  <a:srgbClr val="0070C0"/>
                </a:solidFill>
              </a:rPr>
              <a:t>set</a:t>
            </a:r>
            <a:r>
              <a:rPr lang="en-US" sz="2000" dirty="0"/>
              <a:t>("")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entry1.</a:t>
            </a:r>
            <a:r>
              <a:rPr lang="en-US" sz="2000" dirty="0">
                <a:solidFill>
                  <a:srgbClr val="0070C0"/>
                </a:solidFill>
              </a:rPr>
              <a:t>bind</a:t>
            </a:r>
            <a:r>
              <a:rPr lang="en-US" sz="2000" dirty="0"/>
              <a:t>("</a:t>
            </a:r>
            <a:r>
              <a:rPr lang="en-US" sz="2000" dirty="0">
                <a:solidFill>
                  <a:srgbClr val="0070C0"/>
                </a:solidFill>
              </a:rPr>
              <a:t>&lt;Button-1&gt;</a:t>
            </a:r>
            <a:r>
              <a:rPr lang="en-US" sz="2000" dirty="0"/>
              <a:t>", entry1pressed) </a:t>
            </a:r>
            <a:r>
              <a:rPr lang="en-US" sz="2000" dirty="0">
                <a:solidFill>
                  <a:srgbClr val="C00000"/>
                </a:solidFill>
              </a:rPr>
              <a:t># this function causes a function to be executed whenever an ‘event’ happens. The first parameter is event name and the second parameter is the handler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76E5C2-0C57-4A93-B25E-5DC9E34E6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521" y="4178369"/>
            <a:ext cx="3122535" cy="234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40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3A84CAE-14C4-4E8B-B459-1CD23E1A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505" y="253568"/>
            <a:ext cx="5520621" cy="744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It’s your turn!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CE5FB0-CF30-4D36-90F5-0D52149E1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31" y="1639572"/>
            <a:ext cx="4504519" cy="4754770"/>
          </a:xfrm>
          <a:prstGeom prst="rect">
            <a:avLst/>
          </a:prstGeom>
        </p:spPr>
      </p:pic>
      <p:pic>
        <p:nvPicPr>
          <p:cNvPr id="5" name="Picture 4" descr="A hand holding a small child sitting in a field&#10;&#10;Description automatically generated">
            <a:extLst>
              <a:ext uri="{FF2B5EF4-FFF2-40B4-BE49-F238E27FC236}">
                <a16:creationId xmlns:a16="http://schemas.microsoft.com/office/drawing/2014/main" id="{DD33C462-B133-40D1-8BAB-6995D7587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49" y="1320400"/>
            <a:ext cx="2486833" cy="2383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F7607-DD02-4696-8110-9E00E86C251C}"/>
              </a:ext>
            </a:extLst>
          </p:cNvPr>
          <p:cNvSpPr txBox="1"/>
          <p:nvPr/>
        </p:nvSpPr>
        <p:spPr>
          <a:xfrm>
            <a:off x="1273792" y="4401837"/>
            <a:ext cx="3552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Task: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Create the following Graphical user interface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9AD0C1-C2E2-4150-A7E8-195A7FD87818}"/>
              </a:ext>
            </a:extLst>
          </p:cNvPr>
          <p:cNvCxnSpPr/>
          <p:nvPr/>
        </p:nvCxnSpPr>
        <p:spPr>
          <a:xfrm flipV="1">
            <a:off x="4172505" y="4128117"/>
            <a:ext cx="2246050" cy="10585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974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AF745-40E4-4956-A221-92B43C58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568" y="96561"/>
            <a:ext cx="5652762" cy="10063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Let’s add an Image!</a:t>
            </a:r>
            <a:endParaRPr lang="en-US" sz="60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hand holding a camera&#10;&#10;Description automatically generated">
            <a:extLst>
              <a:ext uri="{FF2B5EF4-FFF2-40B4-BE49-F238E27FC236}">
                <a16:creationId xmlns:a16="http://schemas.microsoft.com/office/drawing/2014/main" id="{BB4941CB-DB10-4E69-85F1-E493DA4A2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9" r="18516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411A2D-0E84-4116-9AA5-CB30A6A7A346}"/>
              </a:ext>
            </a:extLst>
          </p:cNvPr>
          <p:cNvSpPr txBox="1"/>
          <p:nvPr/>
        </p:nvSpPr>
        <p:spPr>
          <a:xfrm>
            <a:off x="6303568" y="1555423"/>
            <a:ext cx="573446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Adding an Image to our Tkinter window is done via the help of another Library called Pillow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accent2"/>
                </a:solidFill>
              </a:rPr>
              <a:t>from</a:t>
            </a:r>
            <a:r>
              <a:rPr lang="en-US" sz="2400" dirty="0"/>
              <a:t> PIL import </a:t>
            </a:r>
            <a:r>
              <a:rPr lang="en-US" sz="2400" dirty="0">
                <a:solidFill>
                  <a:schemeClr val="accent2"/>
                </a:solidFill>
              </a:rPr>
              <a:t>Image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2"/>
                </a:solidFill>
              </a:rPr>
              <a:t>ImageTk</a:t>
            </a:r>
            <a:r>
              <a:rPr lang="en-US" sz="2400" dirty="0"/>
              <a:t>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6723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AF745-40E4-4956-A221-92B43C58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568" y="96561"/>
            <a:ext cx="5652762" cy="10063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Let’s add an Image!</a:t>
            </a:r>
            <a:endParaRPr lang="en-US" sz="60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hand holding a camera&#10;&#10;Description automatically generated">
            <a:extLst>
              <a:ext uri="{FF2B5EF4-FFF2-40B4-BE49-F238E27FC236}">
                <a16:creationId xmlns:a16="http://schemas.microsoft.com/office/drawing/2014/main" id="{BB4941CB-DB10-4E69-85F1-E493DA4A2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9" r="18516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411A2D-0E84-4116-9AA5-CB30A6A7A346}"/>
              </a:ext>
            </a:extLst>
          </p:cNvPr>
          <p:cNvSpPr txBox="1"/>
          <p:nvPr/>
        </p:nvSpPr>
        <p:spPr>
          <a:xfrm>
            <a:off x="6303568" y="1555423"/>
            <a:ext cx="5734461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Adding the image is done in 3 steps:</a:t>
            </a:r>
          </a:p>
          <a:p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/>
              <a:t>Load the image from a file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/>
              <a:t>Create a Tkinter compatible image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pPr marL="457200" indent="-457200">
              <a:buAutoNum type="arabicParenR"/>
            </a:pPr>
            <a:r>
              <a:rPr lang="en-US" sz="2400" dirty="0"/>
              <a:t>Displaying the image via a Label onto the Tkinter window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3868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AF745-40E4-4956-A221-92B43C58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568" y="96561"/>
            <a:ext cx="5652762" cy="10063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Let’s add an Image!</a:t>
            </a:r>
            <a:endParaRPr lang="en-US" sz="60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hand holding a camera&#10;&#10;Description automatically generated">
            <a:extLst>
              <a:ext uri="{FF2B5EF4-FFF2-40B4-BE49-F238E27FC236}">
                <a16:creationId xmlns:a16="http://schemas.microsoft.com/office/drawing/2014/main" id="{BB4941CB-DB10-4E69-85F1-E493DA4A2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9" r="18516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9777BBEE-77BD-4A37-AC46-B6CA9C0C1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4154" y="1946876"/>
            <a:ext cx="6582382" cy="24314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loader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</a:rPr>
              <a:t>&lt;image path&gt;)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photo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ImageTk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PhotoImage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loader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solidFill>
                <a:srgbClr val="89DDFF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img_label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root,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</a:rPr>
              <a:t>photo</a:t>
            </a:r>
            <a:r>
              <a:rPr lang="en-US" altLang="en-US" sz="2400" dirty="0">
                <a:solidFill>
                  <a:srgbClr val="89DDFF"/>
                </a:solidFill>
                <a:latin typeface="Consolas" panose="020B0609020204030204" pitchFamily="49" charset="0"/>
              </a:rPr>
              <a:t>)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322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AF745-40E4-4956-A221-92B43C58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568" y="96561"/>
            <a:ext cx="5652762" cy="10063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Let’s add an Image!</a:t>
            </a:r>
            <a:endParaRPr lang="en-US" sz="60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hand holding a camera&#10;&#10;Description automatically generated">
            <a:extLst>
              <a:ext uri="{FF2B5EF4-FFF2-40B4-BE49-F238E27FC236}">
                <a16:creationId xmlns:a16="http://schemas.microsoft.com/office/drawing/2014/main" id="{BB4941CB-DB10-4E69-85F1-E493DA4A2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9" r="18516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B67324-7338-417A-8887-22D97BBF7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92" y="1358959"/>
            <a:ext cx="5014913" cy="52418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4041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picture containing window, indoor, sitting, bed&#10;&#10;Description automatically generated">
            <a:extLst>
              <a:ext uri="{FF2B5EF4-FFF2-40B4-BE49-F238E27FC236}">
                <a16:creationId xmlns:a16="http://schemas.microsoft.com/office/drawing/2014/main" id="{A4AFA43F-46B3-46A6-808E-E26DC8457E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4" r="15803" b="5334"/>
          <a:stretch/>
        </p:blipFill>
        <p:spPr>
          <a:xfrm>
            <a:off x="0" y="0"/>
            <a:ext cx="6231843" cy="685800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54423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883049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6E613-B0EA-4C24-8FEF-0318469F0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899" y="212724"/>
            <a:ext cx="6052400" cy="1325563"/>
          </a:xfrm>
        </p:spPr>
        <p:txBody>
          <a:bodyPr>
            <a:normAutofit/>
          </a:bodyPr>
          <a:lstStyle/>
          <a:p>
            <a:r>
              <a:rPr lang="en-US" dirty="0"/>
              <a:t>Creating New Window!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1EB039-2ACF-48DB-A5E1-86F59FA673B3}"/>
              </a:ext>
            </a:extLst>
          </p:cNvPr>
          <p:cNvSpPr txBox="1"/>
          <p:nvPr/>
        </p:nvSpPr>
        <p:spPr>
          <a:xfrm>
            <a:off x="5740924" y="2196445"/>
            <a:ext cx="4694548" cy="207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895837-7BA0-4366-96C8-69FD393AC1C1}"/>
              </a:ext>
            </a:extLst>
          </p:cNvPr>
          <p:cNvSpPr txBox="1"/>
          <p:nvPr/>
        </p:nvSpPr>
        <p:spPr>
          <a:xfrm>
            <a:off x="6231843" y="2196445"/>
            <a:ext cx="4694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window2 = </a:t>
            </a:r>
            <a:r>
              <a:rPr lang="en-US" sz="2400" dirty="0">
                <a:solidFill>
                  <a:schemeClr val="accent1"/>
                </a:solidFill>
              </a:rPr>
              <a:t>TopLevel</a:t>
            </a:r>
            <a:r>
              <a:rPr lang="en-US" sz="2400" dirty="0"/>
              <a:t>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5E24C9-7AA6-415C-B76F-A4C9845AC07A}"/>
              </a:ext>
            </a:extLst>
          </p:cNvPr>
          <p:cNvSpPr txBox="1"/>
          <p:nvPr/>
        </p:nvSpPr>
        <p:spPr>
          <a:xfrm>
            <a:off x="5533534" y="3704734"/>
            <a:ext cx="49773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Note: we usually create the new window along with its widgets and configuration inside a function and call it when we press a button in the main window (root)</a:t>
            </a:r>
          </a:p>
        </p:txBody>
      </p:sp>
    </p:spTree>
    <p:extLst>
      <p:ext uri="{BB962C8B-B14F-4D97-AF65-F5344CB8AC3E}">
        <p14:creationId xmlns:p14="http://schemas.microsoft.com/office/powerpoint/2010/main" val="34200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D3E17859-C5F0-476F-A082-A4CB8841D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75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8B50C-973E-4942-9BD8-57DDB0F3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en-US" b="1" dirty="0"/>
              <a:t>Workshop Content &amp; Plan: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213045-5353-42BE-9130-C2A3A99AB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Creating and </a:t>
            </a:r>
            <a:r>
              <a:rPr lang="en-US" sz="2000" b="1" dirty="0"/>
              <a:t>setting up </a:t>
            </a:r>
            <a:r>
              <a:rPr lang="en-US" sz="2000" dirty="0"/>
              <a:t>a </a:t>
            </a:r>
            <a:r>
              <a:rPr lang="en-US" sz="2000" dirty="0" err="1"/>
              <a:t>Tkinter</a:t>
            </a:r>
            <a:r>
              <a:rPr lang="en-US" sz="2000" b="1" dirty="0"/>
              <a:t> </a:t>
            </a:r>
            <a:r>
              <a:rPr lang="en-US" sz="2000" dirty="0"/>
              <a:t>window</a:t>
            </a:r>
          </a:p>
          <a:p>
            <a:r>
              <a:rPr lang="en-US" sz="2000" dirty="0"/>
              <a:t>Adding and configuring </a:t>
            </a:r>
            <a:r>
              <a:rPr lang="en-US" sz="2000" b="1" dirty="0"/>
              <a:t>widgets</a:t>
            </a:r>
          </a:p>
          <a:p>
            <a:r>
              <a:rPr lang="en-US" sz="2000" dirty="0"/>
              <a:t>Calling </a:t>
            </a:r>
            <a:r>
              <a:rPr lang="en-US" sz="2000" b="1" dirty="0"/>
              <a:t>functions</a:t>
            </a:r>
            <a:r>
              <a:rPr lang="en-US" sz="2000" dirty="0"/>
              <a:t> using widgets</a:t>
            </a:r>
          </a:p>
          <a:p>
            <a:r>
              <a:rPr lang="en-US" sz="2000" dirty="0"/>
              <a:t> </a:t>
            </a:r>
            <a:r>
              <a:rPr lang="en-US" sz="2000" b="1" dirty="0"/>
              <a:t>Event handling </a:t>
            </a:r>
          </a:p>
          <a:p>
            <a:pPr lvl="1"/>
            <a:r>
              <a:rPr lang="en-US" sz="1600" i="1" dirty="0"/>
              <a:t>10 minutes break</a:t>
            </a:r>
          </a:p>
          <a:p>
            <a:pPr lvl="1"/>
            <a:r>
              <a:rPr lang="en-US" sz="1600" i="1" dirty="0"/>
              <a:t>30 minutes hands on project</a:t>
            </a:r>
            <a:endParaRPr lang="en-US" sz="2000" i="1" dirty="0"/>
          </a:p>
          <a:p>
            <a:r>
              <a:rPr lang="en-US" sz="2000" dirty="0"/>
              <a:t> Adding </a:t>
            </a:r>
            <a:r>
              <a:rPr lang="en-US" sz="2000" b="1" dirty="0"/>
              <a:t>Images</a:t>
            </a:r>
            <a:r>
              <a:rPr lang="en-US" sz="2000" dirty="0"/>
              <a:t> to the </a:t>
            </a:r>
            <a:r>
              <a:rPr lang="en-US" sz="2000" dirty="0" err="1"/>
              <a:t>tkinter</a:t>
            </a:r>
            <a:r>
              <a:rPr lang="en-US" sz="2000" dirty="0"/>
              <a:t> window</a:t>
            </a:r>
          </a:p>
          <a:p>
            <a:r>
              <a:rPr lang="en-US" sz="2000" dirty="0"/>
              <a:t> Creating </a:t>
            </a:r>
            <a:r>
              <a:rPr lang="en-US" sz="2000" b="1" dirty="0"/>
              <a:t>multiple windows</a:t>
            </a:r>
          </a:p>
          <a:p>
            <a:r>
              <a:rPr lang="en-US" sz="2000" b="1" dirty="0"/>
              <a:t>Hands-on project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308137-26B2-4A0C-8DAD-B9D368E144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7" r="11201" b="-2"/>
          <a:stretch/>
        </p:blipFill>
        <p:spPr>
          <a:xfrm>
            <a:off x="6848918" y="1771078"/>
            <a:ext cx="4504881" cy="4504881"/>
          </a:xfrm>
          <a:custGeom>
            <a:avLst/>
            <a:gdLst>
              <a:gd name="connsiteX0" fmla="*/ 1331584 w 2663168"/>
              <a:gd name="connsiteY0" fmla="*/ 0 h 2663168"/>
              <a:gd name="connsiteX1" fmla="*/ 2663168 w 2663168"/>
              <a:gd name="connsiteY1" fmla="*/ 1331584 h 2663168"/>
              <a:gd name="connsiteX2" fmla="*/ 1331584 w 2663168"/>
              <a:gd name="connsiteY2" fmla="*/ 2663168 h 2663168"/>
              <a:gd name="connsiteX3" fmla="*/ 0 w 2663168"/>
              <a:gd name="connsiteY3" fmla="*/ 1331584 h 2663168"/>
              <a:gd name="connsiteX4" fmla="*/ 1331584 w 2663168"/>
              <a:gd name="connsiteY4" fmla="*/ 0 h 266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5" name="Arc 39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980527" y="1929807"/>
            <a:ext cx="4556632" cy="455663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00988" y="1969050"/>
            <a:ext cx="666675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5260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E73EB10-AEDA-42B9-9D11-54E59B48D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DC1D3-4DCA-43D1-935D-F101FDD65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en-US" dirty="0"/>
              <a:t>Definitions:</a:t>
            </a:r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CC6BEBD2-CDFC-405C-972B-5B1154B15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606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GUI : </a:t>
            </a:r>
          </a:p>
          <a:p>
            <a:pPr marL="0" indent="0">
              <a:buNone/>
            </a:pPr>
            <a:r>
              <a:rPr lang="en-US" sz="2400" i="1" dirty="0"/>
              <a:t>Stands for "Graphical User Interface" and is pronounced "gooey." It is a user interface that includes graphical elements, such as windows, icons and buttons that allow the user to interact with electronic devices.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Widgets: </a:t>
            </a:r>
          </a:p>
          <a:p>
            <a:pPr marL="0" indent="0">
              <a:buNone/>
            </a:pPr>
            <a:r>
              <a:rPr lang="en-US" sz="2400" i="1" dirty="0"/>
              <a:t>component of an interface, that enables a user to perform a function or access a service (interact with electronic devices).</a:t>
            </a:r>
          </a:p>
        </p:txBody>
      </p:sp>
      <p:pic>
        <p:nvPicPr>
          <p:cNvPr id="7" name="Content Placeholder 6" descr="A close up of a computer keyboard&#10;&#10;Description automatically generated">
            <a:extLst>
              <a:ext uri="{FF2B5EF4-FFF2-40B4-BE49-F238E27FC236}">
                <a16:creationId xmlns:a16="http://schemas.microsoft.com/office/drawing/2014/main" id="{DBD0B845-77EA-4566-91B4-51FE43704B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4" r="8300" b="-2"/>
          <a:stretch/>
        </p:blipFill>
        <p:spPr>
          <a:xfrm>
            <a:off x="7092462" y="1825625"/>
            <a:ext cx="4261337" cy="4351338"/>
          </a:xfrm>
          <a:custGeom>
            <a:avLst/>
            <a:gdLst>
              <a:gd name="connsiteX0" fmla="*/ 133155 w 4114800"/>
              <a:gd name="connsiteY0" fmla="*/ 0 h 5712488"/>
              <a:gd name="connsiteX1" fmla="*/ 3981645 w 4114800"/>
              <a:gd name="connsiteY1" fmla="*/ 0 h 5712488"/>
              <a:gd name="connsiteX2" fmla="*/ 4114800 w 4114800"/>
              <a:gd name="connsiteY2" fmla="*/ 133155 h 5712488"/>
              <a:gd name="connsiteX3" fmla="*/ 4114800 w 4114800"/>
              <a:gd name="connsiteY3" fmla="*/ 5579333 h 5712488"/>
              <a:gd name="connsiteX4" fmla="*/ 3981645 w 4114800"/>
              <a:gd name="connsiteY4" fmla="*/ 5712488 h 5712488"/>
              <a:gd name="connsiteX5" fmla="*/ 133155 w 4114800"/>
              <a:gd name="connsiteY5" fmla="*/ 5712488 h 5712488"/>
              <a:gd name="connsiteX6" fmla="*/ 0 w 4114800"/>
              <a:gd name="connsiteY6" fmla="*/ 5579333 h 5712488"/>
              <a:gd name="connsiteX7" fmla="*/ 0 w 4114800"/>
              <a:gd name="connsiteY7" fmla="*/ 133155 h 5712488"/>
              <a:gd name="connsiteX8" fmla="*/ 133155 w 4114800"/>
              <a:gd name="connsiteY8" fmla="*/ 0 h 571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4" name="Arc 33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CB198B-9CC1-4CBD-AB18-82EF8E83435A}"/>
              </a:ext>
            </a:extLst>
          </p:cNvPr>
          <p:cNvCxnSpPr/>
          <p:nvPr/>
        </p:nvCxnSpPr>
        <p:spPr>
          <a:xfrm flipV="1">
            <a:off x="886120" y="2950590"/>
            <a:ext cx="707010" cy="1018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76953C-331B-446F-BE11-8A1C3CC57123}"/>
              </a:ext>
            </a:extLst>
          </p:cNvPr>
          <p:cNvCxnSpPr/>
          <p:nvPr/>
        </p:nvCxnSpPr>
        <p:spPr>
          <a:xfrm flipV="1">
            <a:off x="1239625" y="2950590"/>
            <a:ext cx="1531855" cy="1018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7C78A4C-3BCE-47BB-92F3-2EEF615C5B01}"/>
              </a:ext>
            </a:extLst>
          </p:cNvPr>
          <p:cNvCxnSpPr/>
          <p:nvPr/>
        </p:nvCxnSpPr>
        <p:spPr>
          <a:xfrm flipV="1">
            <a:off x="1414021" y="2950590"/>
            <a:ext cx="2554664" cy="1018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9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5070-2510-411D-86E2-BF04E849C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9931" y="831459"/>
            <a:ext cx="3895744" cy="1035441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/>
              <a:t>Setting up your tools</a:t>
            </a:r>
          </a:p>
        </p:txBody>
      </p:sp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group of items on a wooden table&#10;&#10;Description automatically generated">
            <a:extLst>
              <a:ext uri="{FF2B5EF4-FFF2-40B4-BE49-F238E27FC236}">
                <a16:creationId xmlns:a16="http://schemas.microsoft.com/office/drawing/2014/main" id="{BA03E78B-D4D9-4213-BD00-F70EBF07A5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0" r="22835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EB5BB2-0951-4A66-9AC1-80F4D3AA2C2C}"/>
              </a:ext>
            </a:extLst>
          </p:cNvPr>
          <p:cNvSpPr txBox="1"/>
          <p:nvPr/>
        </p:nvSpPr>
        <p:spPr>
          <a:xfrm>
            <a:off x="7617040" y="2967335"/>
            <a:ext cx="507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from</a:t>
            </a:r>
            <a:r>
              <a:rPr lang="en-US" sz="2400" dirty="0"/>
              <a:t> tkinter import </a:t>
            </a:r>
            <a:r>
              <a:rPr lang="en-US" sz="2400" dirty="0">
                <a:solidFill>
                  <a:schemeClr val="accent2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562224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91DCC-9828-4454-8C56-EA3F2E361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915" y="211302"/>
            <a:ext cx="6199902" cy="744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Setting up your window</a:t>
            </a:r>
            <a:endParaRPr lang="en-US" sz="4000" dirty="0"/>
          </a:p>
        </p:txBody>
      </p:sp>
      <p:sp>
        <p:nvSpPr>
          <p:cNvPr id="34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54EDA-6472-4FED-9ABD-FD112F0C8061}"/>
              </a:ext>
            </a:extLst>
          </p:cNvPr>
          <p:cNvSpPr txBox="1"/>
          <p:nvPr/>
        </p:nvSpPr>
        <p:spPr>
          <a:xfrm>
            <a:off x="5986275" y="1597981"/>
            <a:ext cx="619990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root = </a:t>
            </a:r>
            <a:r>
              <a:rPr lang="en-US" sz="2400" dirty="0">
                <a:solidFill>
                  <a:schemeClr val="accent1"/>
                </a:solidFill>
              </a:rPr>
              <a:t>Tk</a:t>
            </a:r>
            <a:r>
              <a:rPr lang="en-US" sz="2400" dirty="0"/>
              <a:t>() </a:t>
            </a:r>
            <a:r>
              <a:rPr lang="en-US" sz="2400" dirty="0">
                <a:solidFill>
                  <a:srgbClr val="C00000"/>
                </a:solidFill>
              </a:rPr>
              <a:t># creates a window variable</a:t>
            </a:r>
            <a:endParaRPr lang="en-US" sz="2400" dirty="0"/>
          </a:p>
          <a:p>
            <a:r>
              <a:rPr lang="en-US" sz="2400" dirty="0"/>
              <a:t>root.</a:t>
            </a:r>
            <a:r>
              <a:rPr lang="en-US" sz="2400" dirty="0">
                <a:solidFill>
                  <a:schemeClr val="accent1"/>
                </a:solidFill>
              </a:rPr>
              <a:t>title</a:t>
            </a:r>
            <a:r>
              <a:rPr lang="en-US" sz="2400" dirty="0"/>
              <a:t>("GUI with RMC") </a:t>
            </a:r>
            <a:r>
              <a:rPr lang="en-US" sz="2400" dirty="0">
                <a:solidFill>
                  <a:srgbClr val="C00000"/>
                </a:solidFill>
              </a:rPr>
              <a:t># sets a window title</a:t>
            </a:r>
            <a:endParaRPr lang="en-US" sz="2400" dirty="0"/>
          </a:p>
          <a:p>
            <a:r>
              <a:rPr lang="en-US" sz="2400" dirty="0"/>
              <a:t>root.</a:t>
            </a:r>
            <a:r>
              <a:rPr lang="en-US" sz="2400" dirty="0">
                <a:solidFill>
                  <a:schemeClr val="accent1"/>
                </a:solidFill>
              </a:rPr>
              <a:t>configure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width</a:t>
            </a:r>
            <a:r>
              <a:rPr lang="en-US" sz="2400" dirty="0"/>
              <a:t>=500, </a:t>
            </a:r>
            <a:r>
              <a:rPr lang="en-US" sz="2400" dirty="0">
                <a:solidFill>
                  <a:schemeClr val="accent2"/>
                </a:solidFill>
              </a:rPr>
              <a:t>height</a:t>
            </a:r>
            <a:r>
              <a:rPr lang="en-US" sz="2400" dirty="0"/>
              <a:t>=500)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# sets window width and height</a:t>
            </a:r>
            <a:endParaRPr lang="en-US" sz="2400" dirty="0"/>
          </a:p>
          <a:p>
            <a:r>
              <a:rPr lang="en-US" sz="2400" dirty="0"/>
              <a:t>root.</a:t>
            </a:r>
            <a:r>
              <a:rPr lang="en-US" sz="2400" dirty="0">
                <a:solidFill>
                  <a:schemeClr val="accent1"/>
                </a:solidFill>
              </a:rPr>
              <a:t>resizable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width</a:t>
            </a:r>
            <a:r>
              <a:rPr lang="en-US" sz="2400" dirty="0"/>
              <a:t>=False, </a:t>
            </a:r>
            <a:r>
              <a:rPr lang="en-US" sz="2400" dirty="0">
                <a:solidFill>
                  <a:schemeClr val="accent2"/>
                </a:solidFill>
              </a:rPr>
              <a:t>height</a:t>
            </a:r>
            <a:r>
              <a:rPr lang="en-US" sz="2400" dirty="0"/>
              <a:t>=False)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# prevents window resizing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C00000"/>
                </a:solidFill>
              </a:rPr>
              <a:t># enter your code here</a:t>
            </a:r>
          </a:p>
          <a:p>
            <a:endParaRPr lang="en-US" sz="2400" dirty="0"/>
          </a:p>
          <a:p>
            <a:r>
              <a:rPr lang="en-US" sz="2400" dirty="0" err="1"/>
              <a:t>root.</a:t>
            </a:r>
            <a:r>
              <a:rPr lang="en-US" sz="2400" dirty="0" err="1">
                <a:solidFill>
                  <a:schemeClr val="accent1"/>
                </a:solidFill>
              </a:rPr>
              <a:t>mainloop</a:t>
            </a:r>
            <a:r>
              <a:rPr lang="en-US" sz="2400" dirty="0"/>
              <a:t>()</a:t>
            </a:r>
          </a:p>
          <a:p>
            <a:r>
              <a:rPr lang="en-US" sz="2400" dirty="0">
                <a:solidFill>
                  <a:srgbClr val="C00000"/>
                </a:solidFill>
              </a:rPr>
              <a:t>#ensures window stays on the screen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2B39F-742F-48A8-8C99-0E23C1998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7" y="570215"/>
            <a:ext cx="5177250" cy="536353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70EA9E-CA48-47F1-BF17-E2FA064C7D14}"/>
              </a:ext>
            </a:extLst>
          </p:cNvPr>
          <p:cNvCxnSpPr/>
          <p:nvPr/>
        </p:nvCxnSpPr>
        <p:spPr>
          <a:xfrm flipH="1" flipV="1">
            <a:off x="4434932" y="1389147"/>
            <a:ext cx="1560190" cy="4572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3FB03A-B29D-4CC6-A9CF-16483F6674B6}"/>
              </a:ext>
            </a:extLst>
          </p:cNvPr>
          <p:cNvCxnSpPr/>
          <p:nvPr/>
        </p:nvCxnSpPr>
        <p:spPr>
          <a:xfrm flipH="1" flipV="1">
            <a:off x="758757" y="863159"/>
            <a:ext cx="5236365" cy="14380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142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6133D49-1CCF-4B4E-8143-5934BEA8B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-19050" y="1028700"/>
            <a:ext cx="4933684" cy="4933684"/>
          </a:xfrm>
          <a:custGeom>
            <a:avLst/>
            <a:gdLst>
              <a:gd name="connsiteX0" fmla="*/ 2145643 w 4291285"/>
              <a:gd name="connsiteY0" fmla="*/ 0 h 4291285"/>
              <a:gd name="connsiteX1" fmla="*/ 4291285 w 4291285"/>
              <a:gd name="connsiteY1" fmla="*/ 2145643 h 4291285"/>
              <a:gd name="connsiteX2" fmla="*/ 2145643 w 4291285"/>
              <a:gd name="connsiteY2" fmla="*/ 4291285 h 4291285"/>
              <a:gd name="connsiteX3" fmla="*/ 0 w 4291285"/>
              <a:gd name="connsiteY3" fmla="*/ 2145643 h 429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1285" h="4291285">
                <a:moveTo>
                  <a:pt x="2145643" y="0"/>
                </a:moveTo>
                <a:lnTo>
                  <a:pt x="4291285" y="2145643"/>
                </a:lnTo>
                <a:lnTo>
                  <a:pt x="2145643" y="4291285"/>
                </a:lnTo>
                <a:lnTo>
                  <a:pt x="0" y="2145643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919F0C-3472-4310-9AFC-BAEE03FB2AED}"/>
              </a:ext>
            </a:extLst>
          </p:cNvPr>
          <p:cNvSpPr txBox="1"/>
          <p:nvPr/>
        </p:nvSpPr>
        <p:spPr>
          <a:xfrm>
            <a:off x="5674659" y="1657878"/>
            <a:ext cx="5084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root.</a:t>
            </a:r>
            <a:r>
              <a:rPr lang="en-US" sz="2400" b="1" dirty="0">
                <a:solidFill>
                  <a:schemeClr val="accent1"/>
                </a:solidFill>
              </a:rPr>
              <a:t>iconbitmap</a:t>
            </a:r>
            <a:r>
              <a:rPr lang="en-US" sz="2400" dirty="0"/>
              <a:t>(r'C:\Users\Mahmoud Matar\Desktop\RMC\Python GUI workshop\presentation images\burger.ico')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3A84CAE-14C4-4E8B-B459-1CD23E1A3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758" y="233199"/>
            <a:ext cx="6199902" cy="744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Adding a Window Icon</a:t>
            </a:r>
            <a:endParaRPr lang="en-US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75D31A-07F6-4F39-897A-A3969BD00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42" y="3387188"/>
            <a:ext cx="4081871" cy="312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8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AA5D2F-B12B-4B0B-8ACC-FE6FF58C1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4" r="1" b="24950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sp>
        <p:nvSpPr>
          <p:cNvPr id="12" name="Freeform 28">
            <a:extLst>
              <a:ext uri="{FF2B5EF4-FFF2-40B4-BE49-F238E27FC236}">
                <a16:creationId xmlns:a16="http://schemas.microsoft.com/office/drawing/2014/main" id="{2B70B725-07B0-4EB9-A2D7-AE7B6CFFE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73338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B2C47C6-EA4D-46C3-8760-73C091352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D4F37-C3A0-4C70-ADAD-D0326BC5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Let’s add some Widgets!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B89824F7-7FDE-4CA7-98B8-9467E2333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600" b="1" dirty="0"/>
              <a:t>Adding a Label: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label1 = </a:t>
            </a:r>
            <a:r>
              <a:rPr lang="en-US" sz="2600" dirty="0">
                <a:solidFill>
                  <a:schemeClr val="accent1"/>
                </a:solidFill>
              </a:rPr>
              <a:t>Label</a:t>
            </a:r>
            <a:r>
              <a:rPr lang="en-US" sz="2600" dirty="0"/>
              <a:t>(root, </a:t>
            </a:r>
            <a:r>
              <a:rPr lang="en-US" sz="2600" dirty="0">
                <a:solidFill>
                  <a:schemeClr val="accent2"/>
                </a:solidFill>
              </a:rPr>
              <a:t>text</a:t>
            </a:r>
            <a:r>
              <a:rPr lang="en-US" sz="2600" dirty="0"/>
              <a:t>="Welcome to tkinter", </a:t>
            </a:r>
            <a:r>
              <a:rPr lang="en-US" sz="2600" dirty="0">
                <a:solidFill>
                  <a:schemeClr val="accent2"/>
                </a:solidFill>
              </a:rPr>
              <a:t>font</a:t>
            </a:r>
            <a:r>
              <a:rPr lang="en-US" sz="2600" dirty="0"/>
              <a:t>=("arial", 16, "bold", "italic"), </a:t>
            </a:r>
            <a:r>
              <a:rPr lang="en-US" sz="2600" dirty="0">
                <a:solidFill>
                  <a:schemeClr val="accent2"/>
                </a:solidFill>
              </a:rPr>
              <a:t>fg</a:t>
            </a:r>
            <a:r>
              <a:rPr lang="en-US" sz="2600" dirty="0"/>
              <a:t>="red", </a:t>
            </a:r>
            <a:r>
              <a:rPr lang="en-US" sz="2600" dirty="0">
                <a:solidFill>
                  <a:schemeClr val="accent2"/>
                </a:solidFill>
              </a:rPr>
              <a:t>bg</a:t>
            </a:r>
            <a:r>
              <a:rPr lang="en-US" sz="2600" dirty="0"/>
              <a:t>="yellow", </a:t>
            </a:r>
            <a:r>
              <a:rPr lang="en-US" sz="2600" dirty="0">
                <a:solidFill>
                  <a:schemeClr val="accent2"/>
                </a:solidFill>
              </a:rPr>
              <a:t>relief</a:t>
            </a:r>
            <a:r>
              <a:rPr lang="en-US" sz="2600" dirty="0"/>
              <a:t>="solid“, </a:t>
            </a:r>
            <a:r>
              <a:rPr lang="en-US" sz="2600" dirty="0">
                <a:solidFill>
                  <a:schemeClr val="accent2"/>
                </a:solidFill>
              </a:rPr>
              <a:t>padx</a:t>
            </a:r>
            <a:r>
              <a:rPr lang="en-US" sz="2600" dirty="0"/>
              <a:t>=10, </a:t>
            </a:r>
            <a:r>
              <a:rPr lang="en-US" sz="2600" dirty="0">
                <a:solidFill>
                  <a:schemeClr val="accent2"/>
                </a:solidFill>
              </a:rPr>
              <a:t>pady</a:t>
            </a:r>
            <a:r>
              <a:rPr lang="en-US" sz="2600" dirty="0"/>
              <a:t>=10) </a:t>
            </a:r>
            <a:r>
              <a:rPr lang="en-US" sz="2600" dirty="0">
                <a:solidFill>
                  <a:srgbClr val="C00000"/>
                </a:solidFill>
              </a:rPr>
              <a:t># Adding a label widget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2400" dirty="0"/>
              <a:t>label1.</a:t>
            </a:r>
            <a:r>
              <a:rPr lang="en-US" sz="2400" dirty="0">
                <a:solidFill>
                  <a:schemeClr val="accent1"/>
                </a:solidFill>
              </a:rPr>
              <a:t>pack</a:t>
            </a:r>
            <a:r>
              <a:rPr lang="en-US" sz="2400" dirty="0"/>
              <a:t>() </a:t>
            </a:r>
            <a:r>
              <a:rPr lang="en-US" sz="2400" dirty="0">
                <a:solidFill>
                  <a:srgbClr val="C00000"/>
                </a:solidFill>
              </a:rPr>
              <a:t># randomly place the label on the screen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# fg stands for foreground color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# bg stands for background color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# relief is a certain simulated 3-D effects around the outside of the widget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# padx and pady for changing the size of the label in the x and y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   direction, respectively.</a:t>
            </a:r>
          </a:p>
          <a:p>
            <a:pPr marL="0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762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AA5D2F-B12B-4B0B-8ACC-FE6FF58C1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4" r="1" b="24950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sp>
        <p:nvSpPr>
          <p:cNvPr id="12" name="Freeform 28">
            <a:extLst>
              <a:ext uri="{FF2B5EF4-FFF2-40B4-BE49-F238E27FC236}">
                <a16:creationId xmlns:a16="http://schemas.microsoft.com/office/drawing/2014/main" id="{2B70B725-07B0-4EB9-A2D7-AE7B6CFFE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73338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B2C47C6-EA4D-46C3-8760-73C091352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D4F37-C3A0-4C70-ADAD-D0326BC5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Let’s add some Widgets!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B89824F7-7FDE-4CA7-98B8-9467E2333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Adding a Button: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button1 = </a:t>
            </a:r>
            <a:r>
              <a:rPr lang="en-US" sz="2400" dirty="0">
                <a:solidFill>
                  <a:schemeClr val="accent1"/>
                </a:solidFill>
              </a:rPr>
              <a:t>Button</a:t>
            </a:r>
            <a:r>
              <a:rPr lang="en-US" sz="2400" dirty="0"/>
              <a:t>(root, </a:t>
            </a:r>
            <a:r>
              <a:rPr lang="en-US" sz="2400" dirty="0">
                <a:solidFill>
                  <a:schemeClr val="accent2"/>
                </a:solidFill>
              </a:rPr>
              <a:t>text</a:t>
            </a:r>
            <a:r>
              <a:rPr lang="en-US" sz="2400" dirty="0"/>
              <a:t>="Welcome to tkinter", </a:t>
            </a:r>
            <a:r>
              <a:rPr lang="en-US" sz="2400" dirty="0">
                <a:solidFill>
                  <a:schemeClr val="accent2"/>
                </a:solidFill>
              </a:rPr>
              <a:t>font</a:t>
            </a:r>
            <a:r>
              <a:rPr lang="en-US" sz="2400" dirty="0"/>
              <a:t>=("arial", 16, "bold", "italic"), </a:t>
            </a:r>
            <a:r>
              <a:rPr lang="en-US" sz="2400" dirty="0">
                <a:solidFill>
                  <a:schemeClr val="accent2"/>
                </a:solidFill>
              </a:rPr>
              <a:t>fg</a:t>
            </a:r>
            <a:r>
              <a:rPr lang="en-US" sz="2400" dirty="0"/>
              <a:t>="red", </a:t>
            </a:r>
            <a:r>
              <a:rPr lang="en-US" sz="2400" dirty="0">
                <a:solidFill>
                  <a:schemeClr val="accent2"/>
                </a:solidFill>
              </a:rPr>
              <a:t>bg</a:t>
            </a:r>
            <a:r>
              <a:rPr lang="en-US" sz="2400" dirty="0"/>
              <a:t>="yellow", </a:t>
            </a:r>
            <a:r>
              <a:rPr lang="en-US" sz="2400" dirty="0">
                <a:solidFill>
                  <a:schemeClr val="accent2"/>
                </a:solidFill>
              </a:rPr>
              <a:t>relief</a:t>
            </a:r>
            <a:r>
              <a:rPr lang="en-US" sz="2400" dirty="0"/>
              <a:t>="solid" , </a:t>
            </a:r>
            <a:r>
              <a:rPr lang="en-US" sz="2400" dirty="0">
                <a:solidFill>
                  <a:schemeClr val="accent2"/>
                </a:solidFill>
              </a:rPr>
              <a:t>padx</a:t>
            </a:r>
            <a:r>
              <a:rPr lang="en-US" sz="2400" dirty="0"/>
              <a:t>=10, </a:t>
            </a:r>
            <a:r>
              <a:rPr lang="en-US" sz="2400" dirty="0">
                <a:solidFill>
                  <a:schemeClr val="accent2"/>
                </a:solidFill>
              </a:rPr>
              <a:t>pady</a:t>
            </a:r>
            <a:r>
              <a:rPr lang="en-US" sz="2400" dirty="0"/>
              <a:t>=10) </a:t>
            </a:r>
            <a:r>
              <a:rPr lang="en-US" sz="2400" dirty="0">
                <a:solidFill>
                  <a:srgbClr val="C00000"/>
                </a:solidFill>
              </a:rPr>
              <a:t># Adding a button widget</a:t>
            </a:r>
          </a:p>
          <a:p>
            <a:pPr marL="0" indent="0">
              <a:buNone/>
            </a:pPr>
            <a:r>
              <a:rPr lang="en-US" sz="2400" dirty="0"/>
              <a:t>button1</a:t>
            </a:r>
            <a:r>
              <a:rPr lang="en-US" sz="2400" dirty="0">
                <a:solidFill>
                  <a:srgbClr val="0070C0"/>
                </a:solidFill>
              </a:rPr>
              <a:t>.place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2"/>
                </a:solidFill>
              </a:rPr>
              <a:t>x</a:t>
            </a:r>
            <a:r>
              <a:rPr lang="en-US" sz="2400" dirty="0"/>
              <a:t>=100, </a:t>
            </a:r>
            <a:r>
              <a:rPr lang="en-US" sz="2400" dirty="0">
                <a:solidFill>
                  <a:schemeClr val="accent2"/>
                </a:solidFill>
              </a:rPr>
              <a:t>y</a:t>
            </a:r>
            <a:r>
              <a:rPr lang="en-US" sz="2400" dirty="0"/>
              <a:t>=0)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92D050"/>
                </a:solidFill>
              </a:rPr>
              <a:t># place allows us to dynamically place the widget anywhere on the 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92D050"/>
                </a:solidFill>
              </a:rPr>
              <a:t>   screen. Values provided for x and y are in pixels</a:t>
            </a:r>
          </a:p>
        </p:txBody>
      </p:sp>
    </p:spTree>
    <p:extLst>
      <p:ext uri="{BB962C8B-B14F-4D97-AF65-F5344CB8AC3E}">
        <p14:creationId xmlns:p14="http://schemas.microsoft.com/office/powerpoint/2010/main" val="735475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using a computer&#10;&#10;Description automatically generated">
            <a:extLst>
              <a:ext uri="{FF2B5EF4-FFF2-40B4-BE49-F238E27FC236}">
                <a16:creationId xmlns:a16="http://schemas.microsoft.com/office/drawing/2014/main" id="{CE62EC30-1B75-4A38-8A29-253FC0094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3" r="16237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sp>
        <p:nvSpPr>
          <p:cNvPr id="19" name="Freeform 28">
            <a:extLst>
              <a:ext uri="{FF2B5EF4-FFF2-40B4-BE49-F238E27FC236}">
                <a16:creationId xmlns:a16="http://schemas.microsoft.com/office/drawing/2014/main" id="{2B70B725-07B0-4EB9-A2D7-AE7B6CFFE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73338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5B2C47C6-EA4D-46C3-8760-73C091352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135F9-655E-4513-AED3-58830BD3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063625"/>
          </a:xfrm>
        </p:spPr>
        <p:txBody>
          <a:bodyPr>
            <a:normAutofit/>
          </a:bodyPr>
          <a:lstStyle/>
          <a:p>
            <a:r>
              <a:rPr lang="en-US" dirty="0"/>
              <a:t>The command parameter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31478D-6418-4269-AD0A-22762537C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4039" y="1536826"/>
            <a:ext cx="7161017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def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display</a:t>
            </a:r>
            <a:r>
              <a:rPr lang="en-US" sz="2000" dirty="0"/>
              <a:t>(): </a:t>
            </a:r>
            <a:r>
              <a:rPr lang="en-US" sz="2000" dirty="0">
                <a:solidFill>
                  <a:srgbClr val="C00000"/>
                </a:solidFill>
              </a:rPr>
              <a:t># function to be called when button is pressed</a:t>
            </a:r>
          </a:p>
          <a:p>
            <a:pPr marL="0" indent="0">
              <a:buNone/>
            </a:pPr>
            <a:r>
              <a:rPr lang="en-US" sz="2000" dirty="0"/>
              <a:t>    </a:t>
            </a:r>
            <a:r>
              <a:rPr lang="en-US" sz="2000" dirty="0">
                <a:solidFill>
                  <a:schemeClr val="accent2"/>
                </a:solidFill>
              </a:rPr>
              <a:t>print</a:t>
            </a:r>
            <a:r>
              <a:rPr lang="en-US" sz="2000" dirty="0"/>
              <a:t>("</a:t>
            </a:r>
            <a:r>
              <a:rPr lang="en-US" sz="2000" dirty="0">
                <a:solidFill>
                  <a:schemeClr val="accent1"/>
                </a:solidFill>
              </a:rPr>
              <a:t>Hello</a:t>
            </a:r>
            <a:r>
              <a:rPr lang="en-US" sz="2000" dirty="0"/>
              <a:t>")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button1 = </a:t>
            </a:r>
            <a:r>
              <a:rPr lang="en-US" sz="2000" dirty="0">
                <a:solidFill>
                  <a:schemeClr val="accent1"/>
                </a:solidFill>
              </a:rPr>
              <a:t>Button</a:t>
            </a:r>
            <a:r>
              <a:rPr lang="en-US" sz="2000" dirty="0"/>
              <a:t>(root, </a:t>
            </a:r>
            <a:r>
              <a:rPr lang="en-US" sz="2000" dirty="0">
                <a:solidFill>
                  <a:schemeClr val="accent2"/>
                </a:solidFill>
              </a:rPr>
              <a:t>text</a:t>
            </a:r>
            <a:r>
              <a:rPr lang="en-US" sz="2000" dirty="0"/>
              <a:t>="Welcome to tkinter", </a:t>
            </a:r>
            <a:r>
              <a:rPr lang="en-US" sz="2000" dirty="0">
                <a:solidFill>
                  <a:schemeClr val="accent2"/>
                </a:solidFill>
              </a:rPr>
              <a:t>font</a:t>
            </a:r>
            <a:r>
              <a:rPr lang="en-US" sz="2000" dirty="0"/>
              <a:t>=("arial", 16, "bold", "italic"), </a:t>
            </a:r>
            <a:r>
              <a:rPr lang="en-US" sz="2000" dirty="0">
                <a:solidFill>
                  <a:schemeClr val="accent2"/>
                </a:solidFill>
              </a:rPr>
              <a:t>fg</a:t>
            </a:r>
            <a:r>
              <a:rPr lang="en-US" sz="2000" dirty="0"/>
              <a:t>="red", </a:t>
            </a:r>
            <a:r>
              <a:rPr lang="en-US" sz="2000" dirty="0">
                <a:solidFill>
                  <a:schemeClr val="accent2"/>
                </a:solidFill>
              </a:rPr>
              <a:t>bg</a:t>
            </a:r>
            <a:r>
              <a:rPr lang="en-US" sz="2000" dirty="0"/>
              <a:t>="yellow", </a:t>
            </a:r>
            <a:r>
              <a:rPr lang="en-US" sz="2000" dirty="0">
                <a:solidFill>
                  <a:schemeClr val="accent2"/>
                </a:solidFill>
              </a:rPr>
              <a:t>relief</a:t>
            </a:r>
            <a:r>
              <a:rPr lang="en-US" sz="2000" dirty="0"/>
              <a:t>="solid“, </a:t>
            </a:r>
            <a:r>
              <a:rPr lang="en-US" sz="2000" dirty="0">
                <a:solidFill>
                  <a:schemeClr val="accent2"/>
                </a:solidFill>
              </a:rPr>
              <a:t>padx</a:t>
            </a:r>
            <a:r>
              <a:rPr lang="en-US" sz="2000" dirty="0"/>
              <a:t>=10, </a:t>
            </a:r>
            <a:r>
              <a:rPr lang="en-US" sz="2000" dirty="0">
                <a:solidFill>
                  <a:schemeClr val="accent2"/>
                </a:solidFill>
              </a:rPr>
              <a:t>pady</a:t>
            </a:r>
            <a:r>
              <a:rPr lang="en-US" sz="2000" dirty="0"/>
              <a:t>=10, </a:t>
            </a:r>
            <a:r>
              <a:rPr lang="en-US" dirty="0">
                <a:solidFill>
                  <a:schemeClr val="accent2"/>
                </a:solidFill>
              </a:rPr>
              <a:t>command</a:t>
            </a:r>
            <a:r>
              <a:rPr lang="en-US" dirty="0"/>
              <a:t> = display</a:t>
            </a:r>
            <a:r>
              <a:rPr lang="en-US" sz="2000" dirty="0"/>
              <a:t>) </a:t>
            </a:r>
            <a:r>
              <a:rPr lang="en-US" sz="2000" dirty="0">
                <a:solidFill>
                  <a:srgbClr val="C00000"/>
                </a:solidFill>
              </a:rPr>
              <a:t># Adding a button widget</a:t>
            </a:r>
          </a:p>
        </p:txBody>
      </p:sp>
    </p:spTree>
    <p:extLst>
      <p:ext uri="{BB962C8B-B14F-4D97-AF65-F5344CB8AC3E}">
        <p14:creationId xmlns:p14="http://schemas.microsoft.com/office/powerpoint/2010/main" val="3869681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965</Words>
  <Application>Microsoft Office PowerPoint</Application>
  <PresentationFormat>Widescreen</PresentationFormat>
  <Paragraphs>136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Rockwell</vt:lpstr>
      <vt:lpstr>Office Theme</vt:lpstr>
      <vt:lpstr>PowerPoint Presentation</vt:lpstr>
      <vt:lpstr>Workshop Content &amp; Plan:</vt:lpstr>
      <vt:lpstr>Definitions:</vt:lpstr>
      <vt:lpstr>Setting up your tools</vt:lpstr>
      <vt:lpstr>Setting up your window</vt:lpstr>
      <vt:lpstr>Adding a Window Icon</vt:lpstr>
      <vt:lpstr>Let’s add some Widgets!</vt:lpstr>
      <vt:lpstr>Let’s add some Widgets!</vt:lpstr>
      <vt:lpstr>The command parameter</vt:lpstr>
      <vt:lpstr>The config function</vt:lpstr>
      <vt:lpstr>Creating an Entry Widget</vt:lpstr>
      <vt:lpstr>Let’s add some Widgets!</vt:lpstr>
      <vt:lpstr>The bind function (event handling)</vt:lpstr>
      <vt:lpstr>It’s your turn!</vt:lpstr>
      <vt:lpstr>Let’s add an Image!</vt:lpstr>
      <vt:lpstr>Let’s add an Image!</vt:lpstr>
      <vt:lpstr>Let’s add an Image!</vt:lpstr>
      <vt:lpstr>Let’s add an Image!</vt:lpstr>
      <vt:lpstr>Creating New Window!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Hamza</dc:creator>
  <cp:lastModifiedBy>Omar Hamza</cp:lastModifiedBy>
  <cp:revision>2</cp:revision>
  <dcterms:created xsi:type="dcterms:W3CDTF">2020-02-12T23:37:25Z</dcterms:created>
  <dcterms:modified xsi:type="dcterms:W3CDTF">2020-02-12T23:42:21Z</dcterms:modified>
</cp:coreProperties>
</file>